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16700-5056-DA43-9B35-DA98A601F5C2}"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95399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16700-5056-DA43-9B35-DA98A601F5C2}"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230674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16700-5056-DA43-9B35-DA98A601F5C2}"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239956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16700-5056-DA43-9B35-DA98A601F5C2}"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383955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16700-5056-DA43-9B35-DA98A601F5C2}"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207398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16700-5056-DA43-9B35-DA98A601F5C2}"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239881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16700-5056-DA43-9B35-DA98A601F5C2}" type="datetimeFigureOut">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79833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16700-5056-DA43-9B35-DA98A601F5C2}" type="datetimeFigureOut">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277164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16700-5056-DA43-9B35-DA98A601F5C2}" type="datetimeFigureOut">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334920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16700-5056-DA43-9B35-DA98A601F5C2}"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266705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16700-5056-DA43-9B35-DA98A601F5C2}"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34CD-D308-CA4A-AF35-19BC2841E274}" type="slidenum">
              <a:rPr lang="en-US" smtClean="0"/>
              <a:t>‹#›</a:t>
            </a:fld>
            <a:endParaRPr lang="en-US"/>
          </a:p>
        </p:txBody>
      </p:sp>
    </p:spTree>
    <p:extLst>
      <p:ext uri="{BB962C8B-B14F-4D97-AF65-F5344CB8AC3E}">
        <p14:creationId xmlns:p14="http://schemas.microsoft.com/office/powerpoint/2010/main" val="643265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16700-5056-DA43-9B35-DA98A601F5C2}" type="datetimeFigureOut">
              <a:rPr lang="en-US" smtClean="0"/>
              <a:t>11/3/17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F34CD-D308-CA4A-AF35-19BC2841E274}" type="slidenum">
              <a:rPr lang="en-US" smtClean="0"/>
              <a:t>‹#›</a:t>
            </a:fld>
            <a:endParaRPr lang="en-US"/>
          </a:p>
        </p:txBody>
      </p:sp>
    </p:spTree>
    <p:extLst>
      <p:ext uri="{BB962C8B-B14F-4D97-AF65-F5344CB8AC3E}">
        <p14:creationId xmlns:p14="http://schemas.microsoft.com/office/powerpoint/2010/main" val="11094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6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1. The Stirring of the Volcano</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641488"/>
            <a:ext cx="8229600" cy="4484676"/>
          </a:xfrm>
        </p:spPr>
        <p:txBody>
          <a:bodyPr>
            <a:noAutofit/>
          </a:bodyPr>
          <a:lstStyle/>
          <a:p>
            <a:pPr marL="0" indent="0">
              <a:buNone/>
            </a:pPr>
            <a:r>
              <a:rPr lang="en-US" sz="3600" dirty="0">
                <a:solidFill>
                  <a:srgbClr val="FFFFFF"/>
                </a:solidFill>
                <a:latin typeface="Perpetua"/>
                <a:cs typeface="Perpetua"/>
              </a:rPr>
              <a:t>"At last meditating day and night, by the mercy of God, I ... began to understand that the righteousness of God is that through which the righteous live by a gift of God, namely by faith… Here I felt as if I were entirely born again and had entered paradise itself through the gates that had been flung open."</a:t>
            </a:r>
          </a:p>
          <a:p>
            <a:pPr marL="0" indent="0">
              <a:buNone/>
            </a:pPr>
            <a:endParaRPr lang="en-US" sz="3600" dirty="0">
              <a:solidFill>
                <a:srgbClr val="FFFFFF"/>
              </a:solidFill>
              <a:latin typeface="Perpetua"/>
              <a:cs typeface="Perpetua"/>
            </a:endParaRPr>
          </a:p>
        </p:txBody>
      </p:sp>
    </p:spTree>
    <p:extLst>
      <p:ext uri="{BB962C8B-B14F-4D97-AF65-F5344CB8AC3E}">
        <p14:creationId xmlns:p14="http://schemas.microsoft.com/office/powerpoint/2010/main" val="73747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a:t>
            </a:r>
            <a:r>
              <a:rPr lang="en-US" sz="5400" dirty="0" smtClean="0">
                <a:solidFill>
                  <a:srgbClr val="FFFFFF"/>
                </a:solidFill>
                <a:latin typeface="Perpetua"/>
                <a:cs typeface="Perpetua"/>
              </a:rPr>
              <a:t>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737340"/>
            <a:ext cx="8229600" cy="4388823"/>
          </a:xfrm>
        </p:spPr>
        <p:txBody>
          <a:bodyPr>
            <a:normAutofit/>
          </a:bodyPr>
          <a:lstStyle/>
          <a:p>
            <a:pPr marL="0" indent="0">
              <a:buNone/>
            </a:pPr>
            <a:r>
              <a:rPr lang="en-US" sz="3600" dirty="0" smtClean="0">
                <a:solidFill>
                  <a:srgbClr val="FFFFFF"/>
                </a:solidFill>
                <a:latin typeface="Perpetua"/>
                <a:cs typeface="Perpetua"/>
              </a:rPr>
              <a:t>‘</a:t>
            </a:r>
            <a:r>
              <a:rPr lang="en-US" sz="3600" dirty="0">
                <a:solidFill>
                  <a:srgbClr val="FFFFFF"/>
                </a:solidFill>
                <a:latin typeface="Perpetua"/>
                <a:cs typeface="Perpetua"/>
              </a:rPr>
              <a:t>You should know that all who confess and in penance put alms into the coffer according to the counsel of the confessor, will obtain complete remission of all their sins.’ </a:t>
            </a:r>
          </a:p>
          <a:p>
            <a:pPr marL="0" indent="0" algn="r">
              <a:buNone/>
            </a:pPr>
            <a:r>
              <a:rPr lang="en-US" sz="3600" i="1" dirty="0" smtClean="0">
                <a:solidFill>
                  <a:srgbClr val="FFFFFF"/>
                </a:solidFill>
                <a:latin typeface="Perpetua"/>
                <a:cs typeface="Perpetua"/>
              </a:rPr>
              <a:t>John Tetzel</a:t>
            </a:r>
            <a:endParaRPr lang="en-US" sz="3600" i="1" dirty="0">
              <a:solidFill>
                <a:srgbClr val="FFFFFF"/>
              </a:solidFill>
              <a:latin typeface="Perpetua"/>
              <a:cs typeface="Perpetua"/>
            </a:endParaRPr>
          </a:p>
        </p:txBody>
      </p:sp>
    </p:spTree>
    <p:extLst>
      <p:ext uri="{BB962C8B-B14F-4D97-AF65-F5344CB8AC3E}">
        <p14:creationId xmlns:p14="http://schemas.microsoft.com/office/powerpoint/2010/main" val="46661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509690"/>
            <a:ext cx="8229600" cy="4616474"/>
          </a:xfrm>
        </p:spPr>
        <p:txBody>
          <a:bodyPr>
            <a:noAutofit/>
          </a:bodyPr>
          <a:lstStyle/>
          <a:p>
            <a:pPr marL="0" indent="0">
              <a:buNone/>
              <a:tabLst>
                <a:tab pos="7943850" algn="r"/>
              </a:tabLst>
            </a:pPr>
            <a:r>
              <a:rPr lang="en-US" sz="3600" dirty="0">
                <a:solidFill>
                  <a:srgbClr val="FFFFFF"/>
                </a:solidFill>
                <a:latin typeface="Perpetua"/>
                <a:cs typeface="Perpetua"/>
              </a:rPr>
              <a:t>‘Don't you hear the voices of your wailing dead parents and others who say, 'Have mercy upon me, have mercy upon me, because we are in severe punishment and pain. From this you could redeem us with a small alms and yet you do not want to do so.' Open your ears as the father says to the son and the mother to the </a:t>
            </a:r>
            <a:r>
              <a:rPr lang="en-US" sz="3600" dirty="0" smtClean="0">
                <a:solidFill>
                  <a:srgbClr val="FFFFFF"/>
                </a:solidFill>
                <a:latin typeface="Perpetua"/>
                <a:cs typeface="Perpetua"/>
              </a:rPr>
              <a:t>daughter,</a:t>
            </a:r>
            <a:r>
              <a:rPr lang="mr-IN" sz="3600" dirty="0" smtClean="0">
                <a:solidFill>
                  <a:srgbClr val="FFFFFF"/>
                </a:solidFill>
                <a:latin typeface="Perpetua"/>
                <a:cs typeface="Perpetua"/>
              </a:rPr>
              <a:t>…</a:t>
            </a:r>
            <a:r>
              <a:rPr lang="en-US" sz="3600" dirty="0" smtClean="0">
                <a:solidFill>
                  <a:srgbClr val="FFFFFF"/>
                </a:solidFill>
                <a:latin typeface="Perpetua"/>
                <a:cs typeface="Perpetua"/>
              </a:rPr>
              <a:t> </a:t>
            </a:r>
            <a:r>
              <a:rPr lang="en-US" sz="3600" dirty="0">
                <a:solidFill>
                  <a:srgbClr val="FFFFFF"/>
                </a:solidFill>
                <a:latin typeface="Perpetua"/>
                <a:cs typeface="Perpetua"/>
              </a:rPr>
              <a:t>	</a:t>
            </a:r>
            <a:r>
              <a:rPr lang="en-US" sz="3600" i="1" dirty="0" smtClean="0">
                <a:solidFill>
                  <a:srgbClr val="FFFFFF"/>
                </a:solidFill>
                <a:latin typeface="Perpetua"/>
                <a:cs typeface="Perpetua"/>
              </a:rPr>
              <a:t>John </a:t>
            </a:r>
            <a:r>
              <a:rPr lang="en-US" sz="3600" i="1" dirty="0" smtClean="0">
                <a:solidFill>
                  <a:srgbClr val="FFFFFF"/>
                </a:solidFill>
                <a:latin typeface="Perpetua"/>
                <a:cs typeface="Perpetua"/>
              </a:rPr>
              <a:t>Tetzel</a:t>
            </a:r>
            <a:endParaRPr lang="en-US" sz="3600" i="1" dirty="0">
              <a:solidFill>
                <a:srgbClr val="FFFFFF"/>
              </a:solidFill>
              <a:latin typeface="Perpetua"/>
              <a:cs typeface="Perpetua"/>
            </a:endParaRPr>
          </a:p>
        </p:txBody>
      </p:sp>
    </p:spTree>
    <p:extLst>
      <p:ext uri="{BB962C8B-B14F-4D97-AF65-F5344CB8AC3E}">
        <p14:creationId xmlns:p14="http://schemas.microsoft.com/office/powerpoint/2010/main" val="144946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p:txBody>
          <a:bodyPr>
            <a:normAutofit/>
          </a:bodyPr>
          <a:lstStyle/>
          <a:p>
            <a:pPr marL="0" indent="0">
              <a:buNone/>
            </a:pPr>
            <a:r>
              <a:rPr lang="en-US" sz="3600" dirty="0">
                <a:solidFill>
                  <a:srgbClr val="FFFFFF"/>
                </a:solidFill>
                <a:latin typeface="Perpetua"/>
                <a:cs typeface="Perpetua"/>
              </a:rPr>
              <a:t>'We have created you, fed you, cared for you, and left you our temporal goods. Why then are you so cruel and harsh that you do not want to save us, though it only takes a little? You let us lie in flames so that we only slowly come to the promised glory.' </a:t>
            </a:r>
          </a:p>
          <a:p>
            <a:pPr marL="0" indent="0" algn="r">
              <a:buNone/>
            </a:pPr>
            <a:r>
              <a:rPr lang="en-US" sz="3600" i="1" dirty="0" smtClean="0">
                <a:solidFill>
                  <a:srgbClr val="FFFFFF"/>
                </a:solidFill>
                <a:latin typeface="Perpetua"/>
                <a:cs typeface="Perpetua"/>
              </a:rPr>
              <a:t>John Tetzel</a:t>
            </a:r>
            <a:endParaRPr lang="en-US" sz="3600" i="1" dirty="0">
              <a:solidFill>
                <a:srgbClr val="FFFFFF"/>
              </a:solidFill>
              <a:latin typeface="Perpetua"/>
              <a:cs typeface="Perpetua"/>
            </a:endParaRPr>
          </a:p>
        </p:txBody>
      </p:sp>
    </p:spTree>
    <p:extLst>
      <p:ext uri="{BB962C8B-B14F-4D97-AF65-F5344CB8AC3E}">
        <p14:creationId xmlns:p14="http://schemas.microsoft.com/office/powerpoint/2010/main" val="223358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797248"/>
            <a:ext cx="8229600" cy="4328915"/>
          </a:xfrm>
        </p:spPr>
        <p:txBody>
          <a:bodyPr>
            <a:normAutofit/>
          </a:bodyPr>
          <a:lstStyle/>
          <a:p>
            <a:pPr marL="0" indent="0">
              <a:buNone/>
            </a:pPr>
            <a:r>
              <a:rPr lang="en-US" sz="3600" dirty="0">
                <a:solidFill>
                  <a:srgbClr val="FFFFFF"/>
                </a:solidFill>
                <a:latin typeface="Perpetua"/>
                <a:cs typeface="Perpetua"/>
              </a:rPr>
              <a:t>“Every time a coin in the coffer rings, a soul from purgatory springs.”</a:t>
            </a:r>
          </a:p>
          <a:p>
            <a:pPr marL="0" indent="0" algn="r">
              <a:buNone/>
            </a:pPr>
            <a:r>
              <a:rPr lang="en-US" sz="3600" dirty="0">
                <a:solidFill>
                  <a:srgbClr val="FFFFFF"/>
                </a:solidFill>
                <a:latin typeface="Perpetua"/>
                <a:cs typeface="Perpetua"/>
              </a:rPr>
              <a:t> </a:t>
            </a:r>
            <a:r>
              <a:rPr lang="en-US" sz="3600" i="1" dirty="0" smtClean="0">
                <a:solidFill>
                  <a:srgbClr val="FFFFFF"/>
                </a:solidFill>
                <a:latin typeface="Perpetua"/>
                <a:cs typeface="Perpetua"/>
              </a:rPr>
              <a:t>John </a:t>
            </a:r>
            <a:r>
              <a:rPr lang="en-US" sz="3600" i="1" dirty="0" smtClean="0">
                <a:solidFill>
                  <a:srgbClr val="FFFFFF"/>
                </a:solidFill>
                <a:latin typeface="Perpetua"/>
                <a:cs typeface="Perpetua"/>
              </a:rPr>
              <a:t>Tetzel</a:t>
            </a:r>
            <a:endParaRPr lang="en-US" sz="3600" i="1" dirty="0">
              <a:solidFill>
                <a:srgbClr val="FFFFFF"/>
              </a:solidFill>
              <a:latin typeface="Perpetua"/>
              <a:cs typeface="Perpetua"/>
            </a:endParaRPr>
          </a:p>
        </p:txBody>
      </p:sp>
    </p:spTree>
    <p:extLst>
      <p:ext uri="{BB962C8B-B14F-4D97-AF65-F5344CB8AC3E}">
        <p14:creationId xmlns:p14="http://schemas.microsoft.com/office/powerpoint/2010/main" val="202727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737340"/>
            <a:ext cx="8229600" cy="4388823"/>
          </a:xfrm>
        </p:spPr>
        <p:txBody>
          <a:bodyPr>
            <a:noAutofit/>
          </a:bodyPr>
          <a:lstStyle/>
          <a:p>
            <a:pPr marL="0" indent="0">
              <a:buNone/>
            </a:pPr>
            <a:r>
              <a:rPr lang="en-US" sz="3600" dirty="0" smtClean="0">
                <a:solidFill>
                  <a:srgbClr val="FFFFFF"/>
                </a:solidFill>
                <a:latin typeface="Perpetua"/>
                <a:cs typeface="Perpetua"/>
              </a:rPr>
              <a:t>Thesis </a:t>
            </a:r>
            <a:r>
              <a:rPr lang="en-US" sz="3600" dirty="0">
                <a:solidFill>
                  <a:srgbClr val="FFFFFF"/>
                </a:solidFill>
                <a:latin typeface="Perpetua"/>
                <a:cs typeface="Perpetua"/>
              </a:rPr>
              <a:t>28:  The love of God does not find, but creates, that which is pleasing to it. The love of man comes into being through that which is pleasing to it. </a:t>
            </a:r>
            <a:endParaRPr lang="en-US" sz="3600" dirty="0" smtClean="0">
              <a:solidFill>
                <a:srgbClr val="FFFFFF"/>
              </a:solidFill>
              <a:latin typeface="Perpetua"/>
              <a:cs typeface="Perpetua"/>
            </a:endParaRPr>
          </a:p>
          <a:p>
            <a:pPr marL="0" indent="0" algn="r">
              <a:spcBef>
                <a:spcPts val="0"/>
              </a:spcBef>
              <a:buNone/>
            </a:pPr>
            <a:r>
              <a:rPr lang="en-US" i="1" dirty="0" smtClean="0">
                <a:solidFill>
                  <a:srgbClr val="FFFFFF"/>
                </a:solidFill>
                <a:latin typeface="Perpetua"/>
                <a:cs typeface="Perpetua"/>
              </a:rPr>
              <a:t>The </a:t>
            </a:r>
            <a:r>
              <a:rPr lang="en-US" i="1" dirty="0" smtClean="0">
                <a:solidFill>
                  <a:srgbClr val="FFFFFF"/>
                </a:solidFill>
                <a:latin typeface="Perpetua"/>
                <a:cs typeface="Perpetua"/>
              </a:rPr>
              <a:t>Heidelberg </a:t>
            </a:r>
            <a:r>
              <a:rPr lang="en-US" i="1" dirty="0" smtClean="0">
                <a:solidFill>
                  <a:srgbClr val="FFFFFF"/>
                </a:solidFill>
                <a:latin typeface="Perpetua"/>
                <a:cs typeface="Perpetua"/>
              </a:rPr>
              <a:t>Disputation</a:t>
            </a:r>
            <a:endParaRPr lang="en-US" i="1" dirty="0" smtClean="0">
              <a:solidFill>
                <a:srgbClr val="FFFFFF"/>
              </a:solidFill>
              <a:latin typeface="Perpetua"/>
              <a:cs typeface="Perpetua"/>
            </a:endParaRPr>
          </a:p>
          <a:p>
            <a:pPr marL="0" indent="0" algn="r">
              <a:spcBef>
                <a:spcPts val="0"/>
              </a:spcBef>
              <a:buNone/>
            </a:pPr>
            <a:r>
              <a:rPr lang="en-US" dirty="0" smtClean="0">
                <a:solidFill>
                  <a:srgbClr val="FFFFFF"/>
                </a:solidFill>
                <a:latin typeface="Perpetua"/>
                <a:cs typeface="Perpetua"/>
              </a:rPr>
              <a:t>Martin Luther</a:t>
            </a:r>
            <a:endParaRPr lang="en-US" dirty="0">
              <a:solidFill>
                <a:srgbClr val="FFFFFF"/>
              </a:solidFill>
              <a:latin typeface="Perpetua"/>
              <a:cs typeface="Perpetua"/>
            </a:endParaRPr>
          </a:p>
          <a:p>
            <a:pPr marL="0" indent="0" algn="ctr">
              <a:buNone/>
            </a:pPr>
            <a:endParaRPr lang="en-US" sz="3600" dirty="0" smtClean="0">
              <a:solidFill>
                <a:srgbClr val="FFFFFF"/>
              </a:solidFill>
              <a:latin typeface="Perpetua"/>
              <a:cs typeface="Perpetua"/>
            </a:endParaRPr>
          </a:p>
        </p:txBody>
      </p:sp>
    </p:spTree>
    <p:extLst>
      <p:ext uri="{BB962C8B-B14F-4D97-AF65-F5344CB8AC3E}">
        <p14:creationId xmlns:p14="http://schemas.microsoft.com/office/powerpoint/2010/main" val="308057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1187028" y="2324437"/>
            <a:ext cx="6769944" cy="3705869"/>
          </a:xfrm>
        </p:spPr>
        <p:txBody>
          <a:bodyPr>
            <a:normAutofit/>
          </a:bodyPr>
          <a:lstStyle/>
          <a:p>
            <a:pPr marL="0" indent="0">
              <a:buNone/>
            </a:pPr>
            <a:r>
              <a:rPr lang="en-US" sz="3600" dirty="0" smtClean="0">
                <a:solidFill>
                  <a:srgbClr val="FFFFFF"/>
                </a:solidFill>
                <a:latin typeface="Perpetua"/>
                <a:cs typeface="Perpetua"/>
              </a:rPr>
              <a:t>We </a:t>
            </a:r>
            <a:r>
              <a:rPr lang="en-US" sz="3600" dirty="0">
                <a:solidFill>
                  <a:srgbClr val="FFFFFF"/>
                </a:solidFill>
                <a:latin typeface="Perpetua"/>
                <a:cs typeface="Perpetua"/>
              </a:rPr>
              <a:t>love because he first loved us. </a:t>
            </a:r>
          </a:p>
          <a:p>
            <a:pPr marL="0" indent="0" algn="r">
              <a:buNone/>
            </a:pPr>
            <a:r>
              <a:rPr lang="en-US" sz="3600" dirty="0">
                <a:solidFill>
                  <a:srgbClr val="FFFFFF"/>
                </a:solidFill>
                <a:latin typeface="Perpetua"/>
                <a:cs typeface="Perpetua"/>
              </a:rPr>
              <a:t>			</a:t>
            </a:r>
            <a:r>
              <a:rPr lang="en-US" sz="3600" i="1" dirty="0">
                <a:solidFill>
                  <a:srgbClr val="FFFFFF"/>
                </a:solidFill>
                <a:latin typeface="Perpetua"/>
                <a:cs typeface="Perpetua"/>
              </a:rPr>
              <a:t>1 John 4:19</a:t>
            </a:r>
          </a:p>
          <a:p>
            <a:pPr marL="0" indent="0" algn="ctr">
              <a:buNone/>
            </a:pPr>
            <a:endParaRPr lang="en-US" sz="3600" dirty="0" smtClean="0">
              <a:solidFill>
                <a:srgbClr val="FFFFFF"/>
              </a:solidFill>
              <a:latin typeface="Perpetua"/>
              <a:cs typeface="Perpetua"/>
            </a:endParaRPr>
          </a:p>
        </p:txBody>
      </p:sp>
    </p:spTree>
    <p:extLst>
      <p:ext uri="{BB962C8B-B14F-4D97-AF65-F5344CB8AC3E}">
        <p14:creationId xmlns:p14="http://schemas.microsoft.com/office/powerpoint/2010/main" val="299050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605542"/>
            <a:ext cx="8229600" cy="4520621"/>
          </a:xfrm>
        </p:spPr>
        <p:txBody>
          <a:bodyPr>
            <a:normAutofit/>
          </a:bodyPr>
          <a:lstStyle/>
          <a:p>
            <a:pPr marL="0" indent="0">
              <a:buNone/>
            </a:pPr>
            <a:r>
              <a:rPr lang="en-US" sz="3600" i="1" dirty="0">
                <a:solidFill>
                  <a:srgbClr val="FFFFFF"/>
                </a:solidFill>
                <a:latin typeface="Perpetua"/>
                <a:cs typeface="Perpetua"/>
              </a:rPr>
              <a:t>Since your most serene majesty and your Lordships require of me a simple, clear, and direct answer, I will give one, and it is this: I cannot submit my faith either to the pope or to the council, because it is as clear as noonday that they have fallen into error and even into glaring inconsistency with </a:t>
            </a:r>
            <a:r>
              <a:rPr lang="en-US" sz="3600" i="1" dirty="0" smtClean="0">
                <a:solidFill>
                  <a:srgbClr val="FFFFFF"/>
                </a:solidFill>
                <a:latin typeface="Perpetua"/>
                <a:cs typeface="Perpetua"/>
              </a:rPr>
              <a:t>themselves.</a:t>
            </a:r>
            <a:r>
              <a:rPr lang="en-US" sz="3600" dirty="0" smtClean="0">
                <a:solidFill>
                  <a:srgbClr val="FFFFFF"/>
                </a:solidFill>
                <a:effectLst/>
                <a:latin typeface="Perpetua"/>
                <a:cs typeface="Perpetua"/>
              </a:rPr>
              <a:t> </a:t>
            </a:r>
            <a:endParaRPr lang="en-US" sz="3600" dirty="0" smtClean="0">
              <a:solidFill>
                <a:srgbClr val="FFFFFF"/>
              </a:solidFill>
              <a:latin typeface="Perpetua"/>
              <a:cs typeface="Perpetua"/>
            </a:endParaRPr>
          </a:p>
        </p:txBody>
      </p:sp>
    </p:spTree>
    <p:extLst>
      <p:ext uri="{BB962C8B-B14F-4D97-AF65-F5344CB8AC3E}">
        <p14:creationId xmlns:p14="http://schemas.microsoft.com/office/powerpoint/2010/main" val="148035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749322"/>
            <a:ext cx="8229600" cy="4376841"/>
          </a:xfrm>
        </p:spPr>
        <p:txBody>
          <a:bodyPr>
            <a:normAutofit/>
          </a:bodyPr>
          <a:lstStyle/>
          <a:p>
            <a:pPr marL="0" indent="0">
              <a:buNone/>
            </a:pPr>
            <a:r>
              <a:rPr lang="en-US" sz="3600" i="1" dirty="0" smtClean="0">
                <a:solidFill>
                  <a:srgbClr val="FFFFFF"/>
                </a:solidFill>
                <a:latin typeface="Perpetua"/>
                <a:cs typeface="Perpetua"/>
              </a:rPr>
              <a:t>If</a:t>
            </a:r>
            <a:r>
              <a:rPr lang="en-US" sz="3600" i="1" dirty="0">
                <a:solidFill>
                  <a:srgbClr val="FFFFFF"/>
                </a:solidFill>
                <a:latin typeface="Perpetua"/>
                <a:cs typeface="Perpetua"/>
              </a:rPr>
              <a:t>, then, I am not convinced by proof from Holy Scripture, or by cogent reasons, if I am not satisfied by the very text I have cited, and if my judgment is not in this way brought into subjection to God’s word</a:t>
            </a:r>
            <a:r>
              <a:rPr lang="en-US" sz="3600" i="1" dirty="0" smtClean="0">
                <a:solidFill>
                  <a:srgbClr val="FFFFFF"/>
                </a:solidFill>
                <a:latin typeface="Perpetua"/>
                <a:cs typeface="Perpetua"/>
              </a:rPr>
              <a:t>,</a:t>
            </a:r>
            <a:r>
              <a:rPr lang="mr-IN" sz="3600" i="1" dirty="0" smtClean="0">
                <a:solidFill>
                  <a:srgbClr val="FFFFFF"/>
                </a:solidFill>
                <a:latin typeface="Perpetua"/>
                <a:cs typeface="Perpetua"/>
              </a:rPr>
              <a:t>…</a:t>
            </a:r>
            <a:endParaRPr lang="en-US" sz="3600" dirty="0" smtClean="0">
              <a:solidFill>
                <a:srgbClr val="FFFFFF"/>
              </a:solidFill>
              <a:latin typeface="Perpetua"/>
              <a:cs typeface="Perpetua"/>
            </a:endParaRPr>
          </a:p>
        </p:txBody>
      </p:sp>
    </p:spTree>
    <p:extLst>
      <p:ext uri="{BB962C8B-B14F-4D97-AF65-F5344CB8AC3E}">
        <p14:creationId xmlns:p14="http://schemas.microsoft.com/office/powerpoint/2010/main" val="298052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2. The </a:t>
            </a:r>
            <a:r>
              <a:rPr lang="en-US" sz="5400" dirty="0" smtClean="0">
                <a:solidFill>
                  <a:srgbClr val="FFFFFF"/>
                </a:solidFill>
                <a:latin typeface="Perpetua"/>
                <a:cs typeface="Perpetua"/>
              </a:rPr>
              <a:t>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605542"/>
            <a:ext cx="8229600" cy="4520621"/>
          </a:xfrm>
        </p:spPr>
        <p:txBody>
          <a:bodyPr>
            <a:noAutofit/>
          </a:bodyPr>
          <a:lstStyle/>
          <a:p>
            <a:pPr marL="0" indent="0">
              <a:buNone/>
            </a:pPr>
            <a:r>
              <a:rPr lang="en-US" sz="3600" i="1" dirty="0" smtClean="0">
                <a:solidFill>
                  <a:srgbClr val="FFFFFF"/>
                </a:solidFill>
                <a:latin typeface="Perpetua"/>
                <a:cs typeface="Perpetua"/>
              </a:rPr>
              <a:t>I </a:t>
            </a:r>
            <a:r>
              <a:rPr lang="en-US" sz="3600" i="1" dirty="0">
                <a:solidFill>
                  <a:srgbClr val="FFFFFF"/>
                </a:solidFill>
                <a:latin typeface="Perpetua"/>
                <a:cs typeface="Perpetua"/>
              </a:rPr>
              <a:t>neither can nor will retract anything; for it cannot be either safe or honest for a Christian to speak against his conscience. Here I stand; I cannot do otherwise; God help me! Amen. </a:t>
            </a:r>
            <a:r>
              <a:rPr lang="en-US" sz="3600" dirty="0" smtClean="0">
                <a:solidFill>
                  <a:srgbClr val="FFFFFF"/>
                </a:solidFill>
                <a:effectLst/>
                <a:latin typeface="Perpetua"/>
                <a:cs typeface="Perpetua"/>
              </a:rPr>
              <a:t> </a:t>
            </a:r>
          </a:p>
          <a:p>
            <a:pPr marL="0" indent="0" algn="r">
              <a:spcBef>
                <a:spcPts val="0"/>
              </a:spcBef>
              <a:buNone/>
            </a:pPr>
            <a:r>
              <a:rPr lang="en-US" dirty="0" smtClean="0">
                <a:solidFill>
                  <a:srgbClr val="FFFFFF"/>
                </a:solidFill>
                <a:latin typeface="Perpetua"/>
                <a:cs typeface="Perpetua"/>
              </a:rPr>
              <a:t>Martin </a:t>
            </a:r>
            <a:r>
              <a:rPr lang="en-US" dirty="0" smtClean="0">
                <a:solidFill>
                  <a:srgbClr val="FFFFFF"/>
                </a:solidFill>
                <a:latin typeface="Perpetua"/>
                <a:cs typeface="Perpetua"/>
              </a:rPr>
              <a:t>Luther</a:t>
            </a:r>
          </a:p>
          <a:p>
            <a:pPr marL="0" indent="0" algn="r">
              <a:spcBef>
                <a:spcPts val="0"/>
              </a:spcBef>
              <a:buNone/>
            </a:pPr>
            <a:r>
              <a:rPr lang="en-US" i="1" dirty="0" smtClean="0">
                <a:solidFill>
                  <a:srgbClr val="FFFFFF"/>
                </a:solidFill>
                <a:latin typeface="Perpetua"/>
                <a:cs typeface="Perpetua"/>
              </a:rPr>
              <a:t>Diet </a:t>
            </a:r>
            <a:r>
              <a:rPr lang="en-US" i="1" dirty="0" smtClean="0">
                <a:solidFill>
                  <a:srgbClr val="FFFFFF"/>
                </a:solidFill>
                <a:latin typeface="Perpetua"/>
                <a:cs typeface="Perpetua"/>
              </a:rPr>
              <a:t>(Assembly) of </a:t>
            </a:r>
            <a:r>
              <a:rPr lang="en-US" i="1" dirty="0" smtClean="0">
                <a:solidFill>
                  <a:srgbClr val="FFFFFF"/>
                </a:solidFill>
                <a:latin typeface="Perpetua"/>
                <a:cs typeface="Perpetua"/>
              </a:rPr>
              <a:t>Worms</a:t>
            </a:r>
            <a:endParaRPr lang="en-US" sz="3600" i="1" dirty="0" smtClean="0">
              <a:solidFill>
                <a:srgbClr val="FFFFFF"/>
              </a:solidFill>
              <a:latin typeface="Perpetua"/>
              <a:cs typeface="Perpetua"/>
            </a:endParaRPr>
          </a:p>
        </p:txBody>
      </p:sp>
    </p:spTree>
    <p:extLst>
      <p:ext uri="{BB962C8B-B14F-4D97-AF65-F5344CB8AC3E}">
        <p14:creationId xmlns:p14="http://schemas.microsoft.com/office/powerpoint/2010/main" val="210608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5400" dirty="0" smtClean="0">
                <a:solidFill>
                  <a:schemeClr val="bg1"/>
                </a:solidFill>
                <a:latin typeface="Perpetua"/>
                <a:cs typeface="Perpetua"/>
              </a:rPr>
              <a:t>Romans 1</a:t>
            </a:r>
            <a:endParaRPr lang="en-US" sz="5400" dirty="0">
              <a:solidFill>
                <a:schemeClr val="bg1"/>
              </a:solidFill>
              <a:latin typeface="Perpetua"/>
              <a:cs typeface="Perpetua"/>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3600" b="1" baseline="30000" dirty="0" smtClean="0">
                <a:solidFill>
                  <a:schemeClr val="bg1"/>
                </a:solidFill>
                <a:latin typeface="Perpetua"/>
                <a:cs typeface="Perpetua"/>
              </a:rPr>
              <a:t>16</a:t>
            </a:r>
            <a:r>
              <a:rPr lang="en-US" sz="3600" dirty="0" smtClean="0">
                <a:solidFill>
                  <a:schemeClr val="bg1"/>
                </a:solidFill>
                <a:latin typeface="Perpetua"/>
                <a:cs typeface="Perpetua"/>
              </a:rPr>
              <a:t>For </a:t>
            </a:r>
            <a:r>
              <a:rPr lang="en-US" sz="3600" dirty="0">
                <a:solidFill>
                  <a:schemeClr val="bg1"/>
                </a:solidFill>
                <a:latin typeface="Perpetua"/>
                <a:cs typeface="Perpetua"/>
              </a:rPr>
              <a:t>I am not ashamed of the gospel, for it is the power of God for salvation to everyone who believes, to the Jew first and also to the Greek. </a:t>
            </a:r>
            <a:r>
              <a:rPr lang="en-US" sz="3600" b="1" baseline="30000" dirty="0">
                <a:solidFill>
                  <a:schemeClr val="bg1"/>
                </a:solidFill>
                <a:latin typeface="Perpetua"/>
                <a:cs typeface="Perpetua"/>
              </a:rPr>
              <a:t>17 </a:t>
            </a:r>
            <a:r>
              <a:rPr lang="en-US" sz="3600" dirty="0">
                <a:solidFill>
                  <a:schemeClr val="bg1"/>
                </a:solidFill>
                <a:latin typeface="Perpetua"/>
                <a:cs typeface="Perpetua"/>
              </a:rPr>
              <a:t>For in it the righteousness of God is revealed from faith for faith, as it is written, “The righteous shall live by faith.”</a:t>
            </a:r>
            <a:r>
              <a:rPr lang="en-US" sz="3600" dirty="0" smtClean="0">
                <a:solidFill>
                  <a:schemeClr val="bg1"/>
                </a:solidFill>
                <a:effectLst/>
                <a:latin typeface="Perpetua"/>
                <a:cs typeface="Perpetua"/>
              </a:rPr>
              <a:t> (ESV)</a:t>
            </a:r>
            <a:endParaRPr lang="en-US" sz="3600" dirty="0">
              <a:solidFill>
                <a:schemeClr val="bg1"/>
              </a:solidFill>
              <a:latin typeface="Perpetua"/>
              <a:cs typeface="Perpetua"/>
            </a:endParaRPr>
          </a:p>
        </p:txBody>
      </p:sp>
    </p:spTree>
    <p:extLst>
      <p:ext uri="{BB962C8B-B14F-4D97-AF65-F5344CB8AC3E}">
        <p14:creationId xmlns:p14="http://schemas.microsoft.com/office/powerpoint/2010/main" val="320109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3. The Results of the Eruption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lgn="ctr">
              <a:buNone/>
            </a:pPr>
            <a:r>
              <a:rPr lang="en-US" sz="3600" b="1" dirty="0">
                <a:solidFill>
                  <a:srgbClr val="FFFFFF"/>
                </a:solidFill>
                <a:latin typeface="Perpetua"/>
                <a:cs typeface="Perpetua"/>
              </a:rPr>
              <a:t>The Five “</a:t>
            </a:r>
            <a:r>
              <a:rPr lang="en-US" sz="3600" b="1" dirty="0" err="1">
                <a:solidFill>
                  <a:srgbClr val="FFFFFF"/>
                </a:solidFill>
                <a:latin typeface="Perpetua"/>
                <a:cs typeface="Perpetua"/>
              </a:rPr>
              <a:t>Solas</a:t>
            </a:r>
            <a:r>
              <a:rPr lang="en-US" sz="3600" b="1" dirty="0">
                <a:solidFill>
                  <a:srgbClr val="FFFFFF"/>
                </a:solidFill>
                <a:latin typeface="Perpetua"/>
                <a:cs typeface="Perpetua"/>
              </a:rPr>
              <a:t>”</a:t>
            </a:r>
            <a:r>
              <a:rPr lang="en-US" sz="3600" dirty="0">
                <a:solidFill>
                  <a:srgbClr val="FFFFFF"/>
                </a:solidFill>
                <a:latin typeface="Perpetua"/>
                <a:cs typeface="Perpetua"/>
              </a:rPr>
              <a:t> </a:t>
            </a:r>
          </a:p>
          <a:p>
            <a:pPr marL="0" indent="0" algn="ctr">
              <a:buNone/>
            </a:pPr>
            <a:r>
              <a:rPr lang="en-US" sz="2800" dirty="0" smtClean="0">
                <a:solidFill>
                  <a:srgbClr val="FFFFFF"/>
                </a:solidFill>
                <a:latin typeface="Perpetua"/>
                <a:cs typeface="Perpetua"/>
              </a:rPr>
              <a:t>The </a:t>
            </a:r>
            <a:r>
              <a:rPr lang="en-US" sz="2800" dirty="0">
                <a:solidFill>
                  <a:srgbClr val="FFFFFF"/>
                </a:solidFill>
                <a:latin typeface="Perpetua"/>
                <a:cs typeface="Perpetua"/>
              </a:rPr>
              <a:t>Rally Cry of the </a:t>
            </a:r>
            <a:r>
              <a:rPr lang="en-US" sz="2800" dirty="0" smtClean="0">
                <a:solidFill>
                  <a:srgbClr val="FFFFFF"/>
                </a:solidFill>
                <a:latin typeface="Perpetua"/>
                <a:cs typeface="Perpetua"/>
              </a:rPr>
              <a:t>Reformation </a:t>
            </a:r>
            <a:endParaRPr lang="en-US" sz="2800" dirty="0">
              <a:solidFill>
                <a:srgbClr val="FFFFFF"/>
              </a:solidFill>
              <a:latin typeface="Perpetua"/>
              <a:cs typeface="Perpetua"/>
            </a:endParaRPr>
          </a:p>
          <a:p>
            <a:pPr marL="0" indent="0">
              <a:buNone/>
            </a:pPr>
            <a:endParaRPr lang="en-US" sz="900" dirty="0" smtClean="0">
              <a:solidFill>
                <a:srgbClr val="FFFFFF"/>
              </a:solidFill>
              <a:latin typeface="Perpetua"/>
              <a:cs typeface="Perpetua"/>
            </a:endParaRPr>
          </a:p>
          <a:p>
            <a:pPr marL="0" indent="0">
              <a:buNone/>
            </a:pPr>
            <a:r>
              <a:rPr lang="en-US" dirty="0" smtClean="0">
                <a:solidFill>
                  <a:srgbClr val="FFFFFF"/>
                </a:solidFill>
                <a:latin typeface="Perpetua"/>
                <a:cs typeface="Perpetua"/>
              </a:rPr>
              <a:t>	Sola Scriptura 	(Scripture Alone)</a:t>
            </a:r>
          </a:p>
          <a:p>
            <a:pPr marL="0" indent="0">
              <a:buNone/>
            </a:pPr>
            <a:r>
              <a:rPr lang="en-US" dirty="0">
                <a:solidFill>
                  <a:srgbClr val="FFFFFF"/>
                </a:solidFill>
                <a:latin typeface="Perpetua"/>
                <a:cs typeface="Perpetua"/>
              </a:rPr>
              <a:t>	</a:t>
            </a:r>
            <a:r>
              <a:rPr lang="en-US" dirty="0" smtClean="0">
                <a:solidFill>
                  <a:srgbClr val="FFFFFF"/>
                </a:solidFill>
                <a:latin typeface="Perpetua"/>
                <a:cs typeface="Perpetua"/>
              </a:rPr>
              <a:t>Sola </a:t>
            </a:r>
            <a:r>
              <a:rPr lang="en-US" dirty="0">
                <a:solidFill>
                  <a:srgbClr val="FFFFFF"/>
                </a:solidFill>
                <a:latin typeface="Perpetua"/>
                <a:cs typeface="Perpetua"/>
              </a:rPr>
              <a:t>Gratia </a:t>
            </a:r>
            <a:r>
              <a:rPr lang="en-US" dirty="0" smtClean="0">
                <a:solidFill>
                  <a:srgbClr val="FFFFFF"/>
                </a:solidFill>
                <a:latin typeface="Perpetua"/>
                <a:cs typeface="Perpetua"/>
              </a:rPr>
              <a:t>	(</a:t>
            </a:r>
            <a:r>
              <a:rPr lang="en-US" dirty="0">
                <a:solidFill>
                  <a:srgbClr val="FFFFFF"/>
                </a:solidFill>
                <a:latin typeface="Perpetua"/>
                <a:cs typeface="Perpetua"/>
              </a:rPr>
              <a:t>Grace Alone)</a:t>
            </a:r>
          </a:p>
          <a:p>
            <a:pPr marL="0" indent="0">
              <a:buNone/>
            </a:pPr>
            <a:r>
              <a:rPr lang="en-US" dirty="0" smtClean="0">
                <a:solidFill>
                  <a:srgbClr val="FFFFFF"/>
                </a:solidFill>
                <a:latin typeface="Perpetua"/>
                <a:cs typeface="Perpetua"/>
              </a:rPr>
              <a:t>	</a:t>
            </a:r>
            <a:r>
              <a:rPr lang="en-US" dirty="0" err="1" smtClean="0">
                <a:solidFill>
                  <a:srgbClr val="FFFFFF"/>
                </a:solidFill>
                <a:latin typeface="Perpetua"/>
                <a:cs typeface="Perpetua"/>
              </a:rPr>
              <a:t>Solus</a:t>
            </a:r>
            <a:r>
              <a:rPr lang="en-US" dirty="0" smtClean="0">
                <a:solidFill>
                  <a:srgbClr val="FFFFFF"/>
                </a:solidFill>
                <a:latin typeface="Perpetua"/>
                <a:cs typeface="Perpetua"/>
              </a:rPr>
              <a:t> </a:t>
            </a:r>
            <a:r>
              <a:rPr lang="en-US" dirty="0" err="1">
                <a:solidFill>
                  <a:srgbClr val="FFFFFF"/>
                </a:solidFill>
                <a:latin typeface="Perpetua"/>
                <a:cs typeface="Perpetua"/>
              </a:rPr>
              <a:t>Christus</a:t>
            </a:r>
            <a:r>
              <a:rPr lang="en-US" dirty="0">
                <a:solidFill>
                  <a:srgbClr val="FFFFFF"/>
                </a:solidFill>
                <a:latin typeface="Perpetua"/>
                <a:cs typeface="Perpetua"/>
              </a:rPr>
              <a:t> </a:t>
            </a:r>
            <a:r>
              <a:rPr lang="en-US" dirty="0" smtClean="0">
                <a:solidFill>
                  <a:srgbClr val="FFFFFF"/>
                </a:solidFill>
                <a:latin typeface="Perpetua"/>
                <a:cs typeface="Perpetua"/>
              </a:rPr>
              <a:t>	(</a:t>
            </a:r>
            <a:r>
              <a:rPr lang="en-US" dirty="0">
                <a:solidFill>
                  <a:srgbClr val="FFFFFF"/>
                </a:solidFill>
                <a:latin typeface="Perpetua"/>
                <a:cs typeface="Perpetua"/>
              </a:rPr>
              <a:t>Christ Alone)</a:t>
            </a:r>
          </a:p>
          <a:p>
            <a:pPr marL="0" indent="0">
              <a:buNone/>
            </a:pPr>
            <a:r>
              <a:rPr lang="en-US" dirty="0" smtClean="0">
                <a:solidFill>
                  <a:srgbClr val="FFFFFF"/>
                </a:solidFill>
                <a:latin typeface="Perpetua"/>
                <a:cs typeface="Perpetua"/>
              </a:rPr>
              <a:t>	Sola </a:t>
            </a:r>
            <a:r>
              <a:rPr lang="en-US" dirty="0">
                <a:solidFill>
                  <a:srgbClr val="FFFFFF"/>
                </a:solidFill>
                <a:latin typeface="Perpetua"/>
                <a:cs typeface="Perpetua"/>
              </a:rPr>
              <a:t>Fide </a:t>
            </a:r>
            <a:r>
              <a:rPr lang="en-US" dirty="0" smtClean="0">
                <a:solidFill>
                  <a:srgbClr val="FFFFFF"/>
                </a:solidFill>
                <a:latin typeface="Perpetua"/>
                <a:cs typeface="Perpetua"/>
              </a:rPr>
              <a:t>		(</a:t>
            </a:r>
            <a:r>
              <a:rPr lang="en-US" dirty="0">
                <a:solidFill>
                  <a:srgbClr val="FFFFFF"/>
                </a:solidFill>
                <a:latin typeface="Perpetua"/>
                <a:cs typeface="Perpetua"/>
              </a:rPr>
              <a:t>Faith Alone)</a:t>
            </a:r>
          </a:p>
          <a:p>
            <a:pPr marL="0" indent="0">
              <a:buNone/>
            </a:pPr>
            <a:r>
              <a:rPr lang="en-US" dirty="0" smtClean="0">
                <a:solidFill>
                  <a:srgbClr val="FFFFFF"/>
                </a:solidFill>
                <a:latin typeface="Perpetua"/>
                <a:cs typeface="Perpetua"/>
              </a:rPr>
              <a:t>	Soli </a:t>
            </a:r>
            <a:r>
              <a:rPr lang="en-US" dirty="0" err="1">
                <a:solidFill>
                  <a:srgbClr val="FFFFFF"/>
                </a:solidFill>
                <a:latin typeface="Perpetua"/>
                <a:cs typeface="Perpetua"/>
              </a:rPr>
              <a:t>Deo</a:t>
            </a:r>
            <a:r>
              <a:rPr lang="en-US" dirty="0">
                <a:solidFill>
                  <a:srgbClr val="FFFFFF"/>
                </a:solidFill>
                <a:latin typeface="Perpetua"/>
                <a:cs typeface="Perpetua"/>
              </a:rPr>
              <a:t> Gloria </a:t>
            </a:r>
            <a:r>
              <a:rPr lang="en-US" dirty="0" smtClean="0">
                <a:solidFill>
                  <a:srgbClr val="FFFFFF"/>
                </a:solidFill>
                <a:latin typeface="Perpetua"/>
                <a:cs typeface="Perpetua"/>
              </a:rPr>
              <a:t>	(</a:t>
            </a:r>
            <a:r>
              <a:rPr lang="en-US" dirty="0">
                <a:solidFill>
                  <a:srgbClr val="FFFFFF"/>
                </a:solidFill>
                <a:latin typeface="Perpetua"/>
                <a:cs typeface="Perpetua"/>
              </a:rPr>
              <a:t>To the Glory of God Alone</a:t>
            </a:r>
            <a:r>
              <a:rPr lang="en-US" dirty="0" smtClean="0">
                <a:solidFill>
                  <a:srgbClr val="FFFFFF"/>
                </a:solidFill>
                <a:latin typeface="Perpetua"/>
                <a:cs typeface="Perpetua"/>
              </a:rPr>
              <a:t>)</a:t>
            </a:r>
            <a:endParaRPr lang="en-US" dirty="0">
              <a:solidFill>
                <a:srgbClr val="FFFFFF"/>
              </a:solidFill>
              <a:latin typeface="Perpetua"/>
              <a:cs typeface="Perpetua"/>
            </a:endParaRPr>
          </a:p>
        </p:txBody>
      </p:sp>
    </p:spTree>
    <p:extLst>
      <p:ext uri="{BB962C8B-B14F-4D97-AF65-F5344CB8AC3E}">
        <p14:creationId xmlns:p14="http://schemas.microsoft.com/office/powerpoint/2010/main" val="129168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940" y="1929047"/>
            <a:ext cx="4312924" cy="4197115"/>
          </a:xfrm>
        </p:spPr>
        <p:txBody>
          <a:bodyPr>
            <a:normAutofit/>
          </a:bodyPr>
          <a:lstStyle/>
          <a:p>
            <a:pPr marL="0" indent="0">
              <a:spcBef>
                <a:spcPts val="0"/>
              </a:spcBef>
              <a:buNone/>
            </a:pPr>
            <a:r>
              <a:rPr lang="en-US" sz="4400" i="1" dirty="0">
                <a:solidFill>
                  <a:srgbClr val="FFFFFF"/>
                </a:solidFill>
                <a:latin typeface="Perpetua"/>
                <a:cs typeface="Perpetua"/>
              </a:rPr>
              <a:t>Here I stand</a:t>
            </a:r>
            <a:r>
              <a:rPr lang="en-US" sz="4400" i="1" dirty="0" smtClean="0">
                <a:solidFill>
                  <a:srgbClr val="FFFFFF"/>
                </a:solidFill>
                <a:latin typeface="Perpetua"/>
                <a:cs typeface="Perpetua"/>
              </a:rPr>
              <a:t>;</a:t>
            </a:r>
          </a:p>
          <a:p>
            <a:pPr marL="0" indent="0">
              <a:spcBef>
                <a:spcPts val="0"/>
              </a:spcBef>
              <a:buNone/>
            </a:pPr>
            <a:r>
              <a:rPr lang="en-US" sz="4400" i="1" dirty="0" smtClean="0">
                <a:solidFill>
                  <a:srgbClr val="FFFFFF"/>
                </a:solidFill>
                <a:latin typeface="Perpetua"/>
                <a:cs typeface="Perpetua"/>
              </a:rPr>
              <a:t>I </a:t>
            </a:r>
            <a:r>
              <a:rPr lang="en-US" sz="4400" i="1" dirty="0">
                <a:solidFill>
                  <a:srgbClr val="FFFFFF"/>
                </a:solidFill>
                <a:latin typeface="Perpetua"/>
                <a:cs typeface="Perpetua"/>
              </a:rPr>
              <a:t>cannot do otherwise; God help me! Amen.</a:t>
            </a:r>
            <a:r>
              <a:rPr lang="en-US" sz="4400" dirty="0" smtClean="0">
                <a:solidFill>
                  <a:srgbClr val="FFFFFF"/>
                </a:solidFill>
                <a:effectLst/>
                <a:latin typeface="Perpetua"/>
                <a:cs typeface="Perpetua"/>
              </a:rPr>
              <a:t> </a:t>
            </a:r>
            <a:endParaRPr lang="en-US" sz="4400" dirty="0">
              <a:solidFill>
                <a:srgbClr val="FFFFFF"/>
              </a:solidFill>
              <a:latin typeface="Perpetua"/>
              <a:cs typeface="Perpetua"/>
            </a:endParaRPr>
          </a:p>
        </p:txBody>
      </p:sp>
    </p:spTree>
    <p:extLst>
      <p:ext uri="{BB962C8B-B14F-4D97-AF65-F5344CB8AC3E}">
        <p14:creationId xmlns:p14="http://schemas.microsoft.com/office/powerpoint/2010/main" val="424830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89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5400" dirty="0" smtClean="0">
                <a:solidFill>
                  <a:srgbClr val="FFFFFF"/>
                </a:solidFill>
                <a:latin typeface="Perpetua"/>
                <a:cs typeface="Perpetua"/>
              </a:rPr>
              <a:t>Reformation</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569598"/>
            <a:ext cx="8229600" cy="4556566"/>
          </a:xfrm>
        </p:spPr>
        <p:txBody>
          <a:bodyPr>
            <a:normAutofit/>
          </a:bodyPr>
          <a:lstStyle/>
          <a:p>
            <a:pPr marL="0" indent="0">
              <a:buNone/>
            </a:pPr>
            <a:r>
              <a:rPr lang="en-US" sz="3600" dirty="0" smtClean="0">
                <a:solidFill>
                  <a:srgbClr val="FFFFFF"/>
                </a:solidFill>
                <a:latin typeface="Perpetua"/>
                <a:cs typeface="Perpetua"/>
              </a:rPr>
              <a:t>A </a:t>
            </a:r>
            <a:r>
              <a:rPr lang="en-US" sz="3600" dirty="0">
                <a:solidFill>
                  <a:srgbClr val="FFFFFF"/>
                </a:solidFill>
                <a:latin typeface="Perpetua"/>
                <a:cs typeface="Perpetua"/>
              </a:rPr>
              <a:t>religious movement of the 1500’s that began as an attempt to reform the Roman Catholic Church and resulted in the creation of the Protestant Church. </a:t>
            </a:r>
          </a:p>
        </p:txBody>
      </p:sp>
    </p:spTree>
    <p:extLst>
      <p:ext uri="{BB962C8B-B14F-4D97-AF65-F5344CB8AC3E}">
        <p14:creationId xmlns:p14="http://schemas.microsoft.com/office/powerpoint/2010/main" val="271225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FFFF"/>
                </a:solidFill>
                <a:latin typeface="Perpetua"/>
                <a:cs typeface="Perpetua"/>
              </a:rPr>
              <a:t>Roman Catholic Church </a:t>
            </a:r>
          </a:p>
        </p:txBody>
      </p:sp>
      <p:sp>
        <p:nvSpPr>
          <p:cNvPr id="3" name="Content Placeholder 2"/>
          <p:cNvSpPr>
            <a:spLocks noGrp="1"/>
          </p:cNvSpPr>
          <p:nvPr>
            <p:ph idx="1"/>
          </p:nvPr>
        </p:nvSpPr>
        <p:spPr>
          <a:xfrm>
            <a:off x="457200" y="1593561"/>
            <a:ext cx="8229600" cy="4933902"/>
          </a:xfrm>
        </p:spPr>
        <p:txBody>
          <a:bodyPr>
            <a:normAutofit fontScale="92500" lnSpcReduction="20000"/>
          </a:bodyPr>
          <a:lstStyle/>
          <a:p>
            <a:pPr marL="0" indent="0">
              <a:buNone/>
            </a:pPr>
            <a:r>
              <a:rPr lang="en-US" i="1" dirty="0">
                <a:solidFill>
                  <a:srgbClr val="FFFFFF"/>
                </a:solidFill>
                <a:latin typeface="Perpetua"/>
                <a:cs typeface="Perpetua"/>
              </a:rPr>
              <a:t>T</a:t>
            </a:r>
            <a:r>
              <a:rPr lang="en-US" i="1" dirty="0" smtClean="0">
                <a:solidFill>
                  <a:srgbClr val="FFFFFF"/>
                </a:solidFill>
                <a:latin typeface="Perpetua"/>
                <a:cs typeface="Perpetua"/>
              </a:rPr>
              <a:t>he </a:t>
            </a:r>
            <a:r>
              <a:rPr lang="en-US" i="1" dirty="0">
                <a:solidFill>
                  <a:srgbClr val="FFFFFF"/>
                </a:solidFill>
                <a:latin typeface="Perpetua"/>
                <a:cs typeface="Perpetua"/>
              </a:rPr>
              <a:t>Catholic Church has been defined as a union of human beings who are united by the profession of the same Christian faith, </a:t>
            </a:r>
            <a:r>
              <a:rPr lang="en-US" b="1" i="1" u="sng" dirty="0">
                <a:solidFill>
                  <a:srgbClr val="FFFFFF"/>
                </a:solidFill>
                <a:latin typeface="Perpetua"/>
                <a:cs typeface="Perpetua"/>
              </a:rPr>
              <a:t>and</a:t>
            </a:r>
            <a:r>
              <a:rPr lang="en-US" i="1" dirty="0">
                <a:solidFill>
                  <a:srgbClr val="FFFFFF"/>
                </a:solidFill>
                <a:latin typeface="Perpetua"/>
                <a:cs typeface="Perpetua"/>
              </a:rPr>
              <a:t> by participation of and in the same sacraments under the direction of their </a:t>
            </a:r>
            <a:r>
              <a:rPr lang="en-US" i="1" u="sng" dirty="0">
                <a:solidFill>
                  <a:srgbClr val="FFFFFF"/>
                </a:solidFill>
                <a:latin typeface="Perpetua"/>
                <a:cs typeface="Perpetua"/>
              </a:rPr>
              <a:t>lawful pastors</a:t>
            </a:r>
            <a:r>
              <a:rPr lang="en-US" i="1" dirty="0">
                <a:solidFill>
                  <a:srgbClr val="FFFFFF"/>
                </a:solidFill>
                <a:latin typeface="Perpetua"/>
                <a:cs typeface="Perpetua"/>
              </a:rPr>
              <a:t>, especially of the one representative of Christ on earth, the Bishop of Rome. Each element in this definition </a:t>
            </a:r>
            <a:r>
              <a:rPr lang="en-US" i="1" u="sng" dirty="0">
                <a:solidFill>
                  <a:srgbClr val="FFFFFF"/>
                </a:solidFill>
                <a:latin typeface="Perpetua"/>
                <a:cs typeface="Perpetua"/>
              </a:rPr>
              <a:t>is meant to exclude all others</a:t>
            </a:r>
            <a:r>
              <a:rPr lang="en-US" i="1" dirty="0">
                <a:solidFill>
                  <a:srgbClr val="FFFFFF"/>
                </a:solidFill>
                <a:latin typeface="Perpetua"/>
                <a:cs typeface="Perpetua"/>
              </a:rPr>
              <a:t> from actual and vital membership in the Catholic Church, namely apostates and heretics who do not profess the same Christian faith, non-Christians who do not receive the same sacraments, and schismatics who are not submissive to the Church's lawful pastors under the Bishop of </a:t>
            </a:r>
            <a:r>
              <a:rPr lang="en-US" i="1" dirty="0" smtClean="0">
                <a:solidFill>
                  <a:srgbClr val="FFFFFF"/>
                </a:solidFill>
                <a:latin typeface="Perpetua"/>
                <a:cs typeface="Perpetua"/>
              </a:rPr>
              <a:t>Rome.</a:t>
            </a:r>
          </a:p>
          <a:p>
            <a:pPr marL="0" indent="0" algn="r">
              <a:buNone/>
            </a:pPr>
            <a:r>
              <a:rPr lang="en-US" i="1" dirty="0" smtClean="0">
                <a:solidFill>
                  <a:srgbClr val="FFFFFF"/>
                </a:solidFill>
                <a:latin typeface="Perpetua"/>
                <a:cs typeface="Perpetua"/>
              </a:rPr>
              <a:t>The Council of Trent</a:t>
            </a:r>
            <a:endParaRPr lang="en-US" dirty="0">
              <a:solidFill>
                <a:srgbClr val="FFFFFF"/>
              </a:solidFill>
              <a:latin typeface="Perpetua"/>
              <a:cs typeface="Perpetua"/>
            </a:endParaRPr>
          </a:p>
        </p:txBody>
      </p:sp>
    </p:spTree>
    <p:extLst>
      <p:ext uri="{BB962C8B-B14F-4D97-AF65-F5344CB8AC3E}">
        <p14:creationId xmlns:p14="http://schemas.microsoft.com/office/powerpoint/2010/main" val="250511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Purgatory</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593560"/>
            <a:ext cx="8229600" cy="4532603"/>
          </a:xfrm>
        </p:spPr>
        <p:txBody>
          <a:bodyPr>
            <a:noAutofit/>
          </a:bodyPr>
          <a:lstStyle/>
          <a:p>
            <a:pPr marL="0" indent="0">
              <a:buNone/>
            </a:pPr>
            <a:r>
              <a:rPr lang="en-US" sz="3500" dirty="0">
                <a:solidFill>
                  <a:srgbClr val="FFFFFF"/>
                </a:solidFill>
                <a:latin typeface="Perpetua"/>
                <a:cs typeface="Perpetua"/>
              </a:rPr>
              <a:t>"All who die in God's grace and friendship, but still imperfectly purified, are indeed assured of their eternal salvation; but after death they undergo purification, so as to achieve the holiness necessary to enter the joy of heaven. The Church gives the name purgatory to this final purification of the elect, which is entirely different from the punishment of the damned" (CCC 1030-1).</a:t>
            </a:r>
            <a:r>
              <a:rPr lang="en-US" sz="3500" dirty="0" smtClean="0">
                <a:solidFill>
                  <a:srgbClr val="FFFFFF"/>
                </a:solidFill>
                <a:effectLst/>
                <a:latin typeface="Perpetua"/>
                <a:cs typeface="Perpetua"/>
              </a:rPr>
              <a:t> </a:t>
            </a:r>
            <a:endParaRPr lang="en-US" sz="3500" dirty="0">
              <a:solidFill>
                <a:srgbClr val="FFFFFF"/>
              </a:solidFill>
              <a:latin typeface="Perpetua"/>
              <a:cs typeface="Perpetua"/>
            </a:endParaRPr>
          </a:p>
        </p:txBody>
      </p:sp>
    </p:spTree>
    <p:extLst>
      <p:ext uri="{BB962C8B-B14F-4D97-AF65-F5344CB8AC3E}">
        <p14:creationId xmlns:p14="http://schemas.microsoft.com/office/powerpoint/2010/main" val="20896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Indulgences</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559042"/>
            <a:ext cx="8229600" cy="3991985"/>
          </a:xfrm>
        </p:spPr>
        <p:txBody>
          <a:bodyPr>
            <a:noAutofit/>
          </a:bodyPr>
          <a:lstStyle/>
          <a:p>
            <a:pPr marL="0" indent="0">
              <a:buNone/>
              <a:tabLst>
                <a:tab pos="7823200" algn="r"/>
              </a:tabLst>
            </a:pPr>
            <a:r>
              <a:rPr lang="en-US" sz="3600" dirty="0" smtClean="0">
                <a:solidFill>
                  <a:srgbClr val="FFFFFF"/>
                </a:solidFill>
                <a:latin typeface="Perpetua"/>
                <a:cs typeface="Perpetua"/>
              </a:rPr>
              <a:t>“A </a:t>
            </a:r>
            <a:r>
              <a:rPr lang="en-US" sz="3600" dirty="0">
                <a:solidFill>
                  <a:srgbClr val="FFFFFF"/>
                </a:solidFill>
                <a:latin typeface="Perpetua"/>
                <a:cs typeface="Perpetua"/>
              </a:rPr>
              <a:t>remission before God of temporal punishment for sins, whose guilt is forgiven, which a properly disposed member of the Christian faith obtains under certain and clearly defined conditions through the intervention of the Church.</a:t>
            </a:r>
            <a:r>
              <a:rPr lang="en-US" sz="3600" dirty="0" smtClean="0">
                <a:solidFill>
                  <a:srgbClr val="FFFFFF"/>
                </a:solidFill>
                <a:latin typeface="Perpetua"/>
                <a:cs typeface="Perpetua"/>
              </a:rPr>
              <a:t>”</a:t>
            </a:r>
            <a:r>
              <a:rPr lang="en-US" sz="3600" dirty="0" smtClean="0">
                <a:solidFill>
                  <a:srgbClr val="FFFFFF"/>
                </a:solidFill>
                <a:latin typeface="Perpetua"/>
                <a:cs typeface="Perpetua"/>
              </a:rPr>
              <a:t>	</a:t>
            </a:r>
            <a:r>
              <a:rPr lang="en-US" sz="3600" i="1" dirty="0" smtClean="0">
                <a:solidFill>
                  <a:srgbClr val="FFFFFF"/>
                </a:solidFill>
                <a:latin typeface="Perpetua"/>
                <a:cs typeface="Perpetua"/>
              </a:rPr>
              <a:t>-</a:t>
            </a:r>
            <a:r>
              <a:rPr lang="en-US" sz="3600" i="1" dirty="0" smtClean="0">
                <a:solidFill>
                  <a:srgbClr val="FFFFFF"/>
                </a:solidFill>
                <a:latin typeface="Perpetua"/>
                <a:cs typeface="Perpetua"/>
              </a:rPr>
              <a:t>Manuel of Indulgences</a:t>
            </a:r>
            <a:endParaRPr lang="en-US" sz="3600" i="1" dirty="0">
              <a:solidFill>
                <a:srgbClr val="FFFFFF"/>
              </a:solidFill>
              <a:latin typeface="Perpetua"/>
              <a:cs typeface="Perpetua"/>
            </a:endParaRPr>
          </a:p>
        </p:txBody>
      </p:sp>
    </p:spTree>
    <p:extLst>
      <p:ext uri="{BB962C8B-B14F-4D97-AF65-F5344CB8AC3E}">
        <p14:creationId xmlns:p14="http://schemas.microsoft.com/office/powerpoint/2010/main" val="113844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Key Reformers</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528308"/>
            <a:ext cx="8229600" cy="4525963"/>
          </a:xfrm>
        </p:spPr>
        <p:txBody>
          <a:bodyPr>
            <a:noAutofit/>
          </a:bodyPr>
          <a:lstStyle/>
          <a:p>
            <a:pPr marL="0" indent="0" algn="ctr">
              <a:buNone/>
            </a:pPr>
            <a:r>
              <a:rPr lang="en-US" sz="3600" dirty="0" smtClean="0">
                <a:solidFill>
                  <a:srgbClr val="FFFFFF"/>
                </a:solidFill>
                <a:latin typeface="Perpetua"/>
                <a:cs typeface="Perpetua"/>
              </a:rPr>
              <a:t>John </a:t>
            </a:r>
            <a:r>
              <a:rPr lang="en-US" sz="3600" dirty="0">
                <a:solidFill>
                  <a:srgbClr val="FFFFFF"/>
                </a:solidFill>
                <a:latin typeface="Perpetua"/>
                <a:cs typeface="Perpetua"/>
              </a:rPr>
              <a:t>Wycliffe (1320’s to 1384</a:t>
            </a:r>
            <a:r>
              <a:rPr lang="en-US" sz="3600" dirty="0" smtClean="0">
                <a:solidFill>
                  <a:srgbClr val="FFFFFF"/>
                </a:solidFill>
                <a:latin typeface="Perpetua"/>
                <a:cs typeface="Perpetua"/>
              </a:rPr>
              <a:t>) </a:t>
            </a:r>
          </a:p>
          <a:p>
            <a:pPr marL="0" indent="0" algn="ctr">
              <a:buNone/>
            </a:pPr>
            <a:r>
              <a:rPr lang="en-US" sz="3600" dirty="0" smtClean="0">
                <a:solidFill>
                  <a:srgbClr val="FFFFFF"/>
                </a:solidFill>
                <a:latin typeface="Perpetua"/>
                <a:cs typeface="Perpetua"/>
              </a:rPr>
              <a:t>John </a:t>
            </a:r>
            <a:r>
              <a:rPr lang="en-US" sz="3600" dirty="0">
                <a:solidFill>
                  <a:srgbClr val="FFFFFF"/>
                </a:solidFill>
                <a:latin typeface="Perpetua"/>
                <a:cs typeface="Perpetua"/>
              </a:rPr>
              <a:t>Huss (1369-1415</a:t>
            </a:r>
            <a:r>
              <a:rPr lang="en-US" sz="3600" dirty="0" smtClean="0">
                <a:solidFill>
                  <a:srgbClr val="FFFFFF"/>
                </a:solidFill>
                <a:latin typeface="Perpetua"/>
                <a:cs typeface="Perpetua"/>
              </a:rPr>
              <a:t>) </a:t>
            </a:r>
          </a:p>
          <a:p>
            <a:pPr marL="0" indent="0" algn="ctr">
              <a:buNone/>
            </a:pPr>
            <a:r>
              <a:rPr lang="en-US" sz="3600" dirty="0" smtClean="0">
                <a:solidFill>
                  <a:srgbClr val="FFFFFF"/>
                </a:solidFill>
                <a:latin typeface="Perpetua"/>
                <a:cs typeface="Perpetua"/>
              </a:rPr>
              <a:t>Martin </a:t>
            </a:r>
            <a:r>
              <a:rPr lang="en-US" sz="3600" dirty="0">
                <a:solidFill>
                  <a:srgbClr val="FFFFFF"/>
                </a:solidFill>
                <a:latin typeface="Perpetua"/>
                <a:cs typeface="Perpetua"/>
              </a:rPr>
              <a:t>Luther (1483-1546</a:t>
            </a:r>
            <a:r>
              <a:rPr lang="en-US" sz="3600" dirty="0" smtClean="0">
                <a:solidFill>
                  <a:srgbClr val="FFFFFF"/>
                </a:solidFill>
                <a:latin typeface="Perpetua"/>
                <a:cs typeface="Perpetua"/>
              </a:rPr>
              <a:t>) </a:t>
            </a:r>
          </a:p>
          <a:p>
            <a:pPr marL="0" indent="0" algn="ctr">
              <a:buNone/>
            </a:pPr>
            <a:r>
              <a:rPr lang="en-US" sz="3600" dirty="0" smtClean="0">
                <a:solidFill>
                  <a:srgbClr val="FFFFFF"/>
                </a:solidFill>
                <a:latin typeface="Perpetua"/>
                <a:cs typeface="Perpetua"/>
              </a:rPr>
              <a:t>Ulrich </a:t>
            </a:r>
            <a:r>
              <a:rPr lang="en-US" sz="3600" dirty="0">
                <a:solidFill>
                  <a:srgbClr val="FFFFFF"/>
                </a:solidFill>
                <a:latin typeface="Perpetua"/>
                <a:cs typeface="Perpetua"/>
              </a:rPr>
              <a:t>Zwingli (1484-1531</a:t>
            </a:r>
            <a:r>
              <a:rPr lang="en-US" sz="3600" dirty="0" smtClean="0">
                <a:solidFill>
                  <a:srgbClr val="FFFFFF"/>
                </a:solidFill>
                <a:latin typeface="Perpetua"/>
                <a:cs typeface="Perpetua"/>
              </a:rPr>
              <a:t>) </a:t>
            </a:r>
          </a:p>
          <a:p>
            <a:pPr marL="0" indent="0" algn="ctr">
              <a:buNone/>
            </a:pPr>
            <a:r>
              <a:rPr lang="en-US" sz="3600" dirty="0" smtClean="0">
                <a:solidFill>
                  <a:srgbClr val="FFFFFF"/>
                </a:solidFill>
                <a:latin typeface="Perpetua"/>
                <a:cs typeface="Perpetua"/>
              </a:rPr>
              <a:t>William </a:t>
            </a:r>
            <a:r>
              <a:rPr lang="en-US" sz="3600" dirty="0">
                <a:solidFill>
                  <a:srgbClr val="FFFFFF"/>
                </a:solidFill>
                <a:latin typeface="Perpetua"/>
                <a:cs typeface="Perpetua"/>
              </a:rPr>
              <a:t>Tyndale (England</a:t>
            </a:r>
            <a:r>
              <a:rPr lang="en-US" sz="3600" dirty="0" smtClean="0">
                <a:solidFill>
                  <a:srgbClr val="FFFFFF"/>
                </a:solidFill>
                <a:latin typeface="Perpetua"/>
                <a:cs typeface="Perpetua"/>
              </a:rPr>
              <a:t>) </a:t>
            </a:r>
          </a:p>
          <a:p>
            <a:pPr marL="0" indent="0" algn="ctr">
              <a:buNone/>
            </a:pPr>
            <a:r>
              <a:rPr lang="en-US" sz="3600" dirty="0" smtClean="0">
                <a:solidFill>
                  <a:srgbClr val="FFFFFF"/>
                </a:solidFill>
                <a:latin typeface="Perpetua"/>
                <a:cs typeface="Perpetua"/>
              </a:rPr>
              <a:t>John </a:t>
            </a:r>
            <a:r>
              <a:rPr lang="en-US" sz="3600" dirty="0">
                <a:solidFill>
                  <a:srgbClr val="FFFFFF"/>
                </a:solidFill>
                <a:latin typeface="Perpetua"/>
                <a:cs typeface="Perpetua"/>
              </a:rPr>
              <a:t>Calvin (France</a:t>
            </a:r>
            <a:r>
              <a:rPr lang="en-US" sz="3600" dirty="0" smtClean="0">
                <a:solidFill>
                  <a:srgbClr val="FFFFFF"/>
                </a:solidFill>
                <a:latin typeface="Perpetua"/>
                <a:cs typeface="Perpetua"/>
              </a:rPr>
              <a:t>) </a:t>
            </a:r>
          </a:p>
          <a:p>
            <a:pPr marL="0" indent="0" algn="ctr">
              <a:buNone/>
            </a:pPr>
            <a:r>
              <a:rPr lang="en-US" sz="3600" dirty="0" smtClean="0">
                <a:solidFill>
                  <a:srgbClr val="FFFFFF"/>
                </a:solidFill>
                <a:latin typeface="Perpetua"/>
                <a:cs typeface="Perpetua"/>
              </a:rPr>
              <a:t>John </a:t>
            </a:r>
            <a:r>
              <a:rPr lang="en-US" sz="3600" dirty="0">
                <a:solidFill>
                  <a:srgbClr val="FFFFFF"/>
                </a:solidFill>
                <a:latin typeface="Perpetua"/>
                <a:cs typeface="Perpetua"/>
              </a:rPr>
              <a:t>Knox (Scotland)</a:t>
            </a:r>
            <a:r>
              <a:rPr lang="en-US" sz="3600" dirty="0" smtClean="0">
                <a:solidFill>
                  <a:srgbClr val="FFFFFF"/>
                </a:solidFill>
                <a:effectLst/>
                <a:latin typeface="Perpetua"/>
                <a:cs typeface="Perpetua"/>
              </a:rPr>
              <a:t> </a:t>
            </a:r>
            <a:endParaRPr lang="en-US" sz="3600" dirty="0">
              <a:solidFill>
                <a:srgbClr val="FFFFFF"/>
              </a:solidFill>
              <a:latin typeface="Perpetua"/>
              <a:cs typeface="Perpetua"/>
            </a:endParaRPr>
          </a:p>
        </p:txBody>
      </p:sp>
    </p:spTree>
    <p:extLst>
      <p:ext uri="{BB962C8B-B14F-4D97-AF65-F5344CB8AC3E}">
        <p14:creationId xmlns:p14="http://schemas.microsoft.com/office/powerpoint/2010/main" val="67355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1. The Stirring of the Volcano</a:t>
            </a:r>
            <a:endParaRPr lang="en-US" sz="5400" dirty="0">
              <a:solidFill>
                <a:srgbClr val="FFFFFF"/>
              </a:solidFill>
              <a:latin typeface="Perpetua"/>
              <a:cs typeface="Perpetua"/>
            </a:endParaRPr>
          </a:p>
        </p:txBody>
      </p:sp>
      <p:sp>
        <p:nvSpPr>
          <p:cNvPr id="3" name="Content Placeholder 2"/>
          <p:cNvSpPr>
            <a:spLocks noGrp="1"/>
          </p:cNvSpPr>
          <p:nvPr>
            <p:ph idx="1"/>
          </p:nvPr>
        </p:nvSpPr>
        <p:spPr>
          <a:xfrm>
            <a:off x="457200" y="1905083"/>
            <a:ext cx="8229600" cy="4221080"/>
          </a:xfrm>
        </p:spPr>
        <p:txBody>
          <a:bodyPr>
            <a:normAutofit/>
          </a:bodyPr>
          <a:lstStyle/>
          <a:p>
            <a:pPr marL="0" indent="0">
              <a:buNone/>
            </a:pPr>
            <a:r>
              <a:rPr lang="en-US" sz="3600" dirty="0">
                <a:solidFill>
                  <a:srgbClr val="FFFFFF"/>
                </a:solidFill>
                <a:latin typeface="Perpetua"/>
                <a:cs typeface="Perpetua"/>
              </a:rPr>
              <a:t>"If anyone could have earned heaven by the life of a monk, it was I." </a:t>
            </a:r>
            <a:endParaRPr lang="en-US" sz="3600" dirty="0" smtClean="0">
              <a:solidFill>
                <a:srgbClr val="FFFFFF"/>
              </a:solidFill>
              <a:latin typeface="Perpetua"/>
              <a:cs typeface="Perpetua"/>
            </a:endParaRPr>
          </a:p>
          <a:p>
            <a:pPr marL="0" indent="0" algn="r">
              <a:buNone/>
            </a:pPr>
            <a:r>
              <a:rPr lang="en-US" sz="3600" i="1" dirty="0" smtClean="0">
                <a:solidFill>
                  <a:srgbClr val="FFFFFF"/>
                </a:solidFill>
                <a:latin typeface="Perpetua"/>
                <a:cs typeface="Perpetua"/>
              </a:rPr>
              <a:t>Martin </a:t>
            </a:r>
            <a:r>
              <a:rPr lang="en-US" sz="3600" i="1" dirty="0" smtClean="0">
                <a:solidFill>
                  <a:srgbClr val="FFFFFF"/>
                </a:solidFill>
                <a:latin typeface="Perpetua"/>
                <a:cs typeface="Perpetua"/>
              </a:rPr>
              <a:t>Luther</a:t>
            </a:r>
          </a:p>
        </p:txBody>
      </p:sp>
    </p:spTree>
    <p:extLst>
      <p:ext uri="{BB962C8B-B14F-4D97-AF65-F5344CB8AC3E}">
        <p14:creationId xmlns:p14="http://schemas.microsoft.com/office/powerpoint/2010/main" val="349171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FF"/>
                </a:solidFill>
                <a:latin typeface="Perpetua"/>
                <a:cs typeface="Perpetua"/>
              </a:rPr>
              <a:t>Romans 1</a:t>
            </a:r>
            <a:endParaRPr lang="en-US" sz="5400" dirty="0">
              <a:solidFill>
                <a:srgbClr val="FFFFFF"/>
              </a:solidFill>
              <a:latin typeface="Perpetua"/>
              <a:cs typeface="Perpetua"/>
            </a:endParaRPr>
          </a:p>
        </p:txBody>
      </p:sp>
      <p:sp>
        <p:nvSpPr>
          <p:cNvPr id="3" name="Content Placeholder 2"/>
          <p:cNvSpPr>
            <a:spLocks noGrp="1"/>
          </p:cNvSpPr>
          <p:nvPr>
            <p:ph idx="1"/>
          </p:nvPr>
        </p:nvSpPr>
        <p:spPr/>
        <p:txBody>
          <a:bodyPr>
            <a:normAutofit/>
          </a:bodyPr>
          <a:lstStyle/>
          <a:p>
            <a:pPr marL="0" indent="0">
              <a:buNone/>
            </a:pPr>
            <a:r>
              <a:rPr lang="en-US" sz="3600" b="1" baseline="30000" dirty="0" smtClean="0">
                <a:solidFill>
                  <a:srgbClr val="FFFFFF"/>
                </a:solidFill>
                <a:latin typeface="Perpetua"/>
                <a:cs typeface="Perpetua"/>
              </a:rPr>
              <a:t>16</a:t>
            </a:r>
            <a:r>
              <a:rPr lang="en-US" sz="3600" dirty="0" smtClean="0">
                <a:solidFill>
                  <a:srgbClr val="FFFFFF"/>
                </a:solidFill>
                <a:latin typeface="Perpetua"/>
                <a:cs typeface="Perpetua"/>
              </a:rPr>
              <a:t>For </a:t>
            </a:r>
            <a:r>
              <a:rPr lang="en-US" sz="3600" dirty="0">
                <a:solidFill>
                  <a:srgbClr val="FFFFFF"/>
                </a:solidFill>
                <a:latin typeface="Perpetua"/>
                <a:cs typeface="Perpetua"/>
              </a:rPr>
              <a:t>I am not ashamed of the gospel, for it is the power of God for salvation to everyone who believes, to the Jew first and also to the Greek. </a:t>
            </a:r>
            <a:r>
              <a:rPr lang="en-US" sz="3600" b="1" baseline="30000" dirty="0">
                <a:solidFill>
                  <a:srgbClr val="FFFFFF"/>
                </a:solidFill>
                <a:latin typeface="Perpetua"/>
                <a:cs typeface="Perpetua"/>
              </a:rPr>
              <a:t>17 </a:t>
            </a:r>
            <a:r>
              <a:rPr lang="en-US" sz="3600" dirty="0">
                <a:solidFill>
                  <a:srgbClr val="FFFFFF"/>
                </a:solidFill>
                <a:latin typeface="Perpetua"/>
                <a:cs typeface="Perpetua"/>
              </a:rPr>
              <a:t>For in it the righteousness of God is revealed from faith for faith, as it is written, “The righteous shall live by faith.”</a:t>
            </a:r>
            <a:r>
              <a:rPr lang="en-US" sz="3600" dirty="0" smtClean="0">
                <a:solidFill>
                  <a:srgbClr val="FFFFFF"/>
                </a:solidFill>
                <a:effectLst/>
                <a:latin typeface="Perpetua"/>
                <a:cs typeface="Perpetua"/>
              </a:rPr>
              <a:t> (ESV)</a:t>
            </a:r>
            <a:endParaRPr lang="en-US" sz="3600" dirty="0">
              <a:solidFill>
                <a:srgbClr val="FFFFFF"/>
              </a:solidFill>
              <a:latin typeface="Perpetua"/>
              <a:cs typeface="Perpetua"/>
            </a:endParaRPr>
          </a:p>
        </p:txBody>
      </p:sp>
    </p:spTree>
    <p:extLst>
      <p:ext uri="{BB962C8B-B14F-4D97-AF65-F5344CB8AC3E}">
        <p14:creationId xmlns:p14="http://schemas.microsoft.com/office/powerpoint/2010/main" val="4144058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TotalTime>
  <Words>955</Words>
  <Application>Microsoft Macintosh PowerPoint</Application>
  <PresentationFormat>On-screen Show (4:3)</PresentationFormat>
  <Paragraphs>63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Romans 1</vt:lpstr>
      <vt:lpstr>Reformation</vt:lpstr>
      <vt:lpstr>Roman Catholic Church </vt:lpstr>
      <vt:lpstr>Purgatory</vt:lpstr>
      <vt:lpstr>Indulgences</vt:lpstr>
      <vt:lpstr>Key Reformers</vt:lpstr>
      <vt:lpstr>1. The Stirring of the Volcano</vt:lpstr>
      <vt:lpstr>Romans 1</vt:lpstr>
      <vt:lpstr>1. The Stirring of the Volcano</vt:lpstr>
      <vt:lpstr>2. The Eruption</vt:lpstr>
      <vt:lpstr>2. The Eruption</vt:lpstr>
      <vt:lpstr>2. The Eruption</vt:lpstr>
      <vt:lpstr>2. The Eruption</vt:lpstr>
      <vt:lpstr>2. The Eruption</vt:lpstr>
      <vt:lpstr>2. The Eruption</vt:lpstr>
      <vt:lpstr>2. The Eruption</vt:lpstr>
      <vt:lpstr>2. The Eruption</vt:lpstr>
      <vt:lpstr>2. The Eruption</vt:lpstr>
      <vt:lpstr>3. The Results of the Eruption</vt:lpstr>
      <vt:lpstr>PowerPoint Presentation</vt:lpstr>
      <vt:lpstr>PowerPoint Presentation</vt:lpstr>
    </vt:vector>
  </TitlesOfParts>
  <Company>Bethel Evangelical Free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Deb Meyer</cp:lastModifiedBy>
  <cp:revision>9</cp:revision>
  <dcterms:created xsi:type="dcterms:W3CDTF">2017-11-03T20:17:05Z</dcterms:created>
  <dcterms:modified xsi:type="dcterms:W3CDTF">2017-11-04T02:46:13Z</dcterms:modified>
</cp:coreProperties>
</file>